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57" r:id="rId2"/>
    <p:sldId id="261" r:id="rId3"/>
    <p:sldId id="258" r:id="rId4"/>
    <p:sldId id="262" r:id="rId5"/>
    <p:sldId id="267" r:id="rId6"/>
    <p:sldId id="271" r:id="rId7"/>
    <p:sldId id="275" r:id="rId8"/>
    <p:sldId id="276" r:id="rId9"/>
    <p:sldId id="278" r:id="rId10"/>
    <p:sldId id="273" r:id="rId11"/>
    <p:sldId id="264" r:id="rId12"/>
    <p:sldId id="265" r:id="rId13"/>
    <p:sldId id="272" r:id="rId14"/>
  </p:sldIdLst>
  <p:sldSz cx="12192000" cy="6858000"/>
  <p:notesSz cx="6858000" cy="9144000"/>
  <p:embeddedFontLst>
    <p:embeddedFont>
      <p:font typeface="210 콤퓨타세탁 B" panose="02020603020101020101" pitchFamily="18" charset="-127"/>
      <p:regular r:id="rId16"/>
    </p:embeddedFont>
    <p:embeddedFont>
      <p:font typeface="210 콤퓨타세탁 L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ACD3"/>
    <a:srgbClr val="6DB8D9"/>
    <a:srgbClr val="FCF3EA"/>
    <a:srgbClr val="CEE7F2"/>
    <a:srgbClr val="B9DDED"/>
    <a:srgbClr val="85C3DF"/>
    <a:srgbClr val="D4EAF4"/>
    <a:srgbClr val="A1D1E7"/>
    <a:srgbClr val="98CCE4"/>
    <a:srgbClr val="2F8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75331" autoAdjust="0"/>
  </p:normalViewPr>
  <p:slideViewPr>
    <p:cSldViewPr snapToGrid="0">
      <p:cViewPr>
        <p:scale>
          <a:sx n="66" d="100"/>
          <a:sy n="66" d="100"/>
        </p:scale>
        <p:origin x="245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807EE-8963-4ADE-B408-7A6900BA1510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E8737-1B04-4FEF-8BD6-039E14433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015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51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9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07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7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772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E8737-1B04-4FEF-8BD6-039E144332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74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CAA3-9F0A-4EF5-9B22-83930F23E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6E6B8-75B5-4628-8833-95DCE1EDF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DCDC-343B-4F22-827E-EEFE9938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AA9E8-0E81-4B23-9F51-3EC5AA21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8BA3B-9F44-42ED-BF70-A9FD18CB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34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AF5C8-DB9D-4829-8C31-DA8CE546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70748-927E-45AF-8D1E-7DC8F821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C8480-9E93-4CE4-9EDB-CD9B0982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8ABB-426A-401F-BF57-5E4419E4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E72A3-B8C1-419F-84C7-7E7E7E1B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4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29D7FC-F74A-4335-A223-1A857DAC5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C1210-B30A-48D4-BF1C-9E6B272C4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88634-4F94-4760-95D2-582170F6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55E04-B072-4D1C-8E70-FC36812E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BA16A-0193-457F-BE90-F7D41E49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30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9D07F-E4FA-42D8-94DE-3335DA69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A8D9C-4691-4DA7-98A3-94A6327B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1AA8E-97A8-4D00-9704-8FAAAEF0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7CA3E-3079-48FA-A91B-5D8A8680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7FDE0-D81B-42B7-B046-B1D1C023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4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99CE2-B8F1-43C1-AE27-D5C10D9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023E3-6B77-45B1-B49E-6CE67A49A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2A50-40B5-42DA-8E19-F3DAF3C8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AFA5D-86DF-474F-9593-3C671C91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C65A9-1AF3-4222-A828-9BEAA26F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6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93AF-9F0C-4E69-B992-1442874E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37D2F-A853-44DE-8BE0-834969256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D58B4-86B4-4490-82B8-CDCCA1BE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08CBC-7914-45F3-9CE1-D4EFB0B5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C3EFB-E327-4ACA-B96B-3A7777FC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0C217-9AB5-42B0-BF72-D834FA98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62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6313F-205F-441F-ABE4-75AD3F2A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8D838-6020-45B7-A0B5-9228A2610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19791-2797-494D-9A4A-E7C731303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B91A7-00C6-419F-BBFF-211DA50BD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7B4CD-1B28-449A-B900-E25D922F9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9471A-43CD-4A3F-B234-74A400DE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04C7F6-EF35-4968-B32B-C12B07FD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E13359-5DF8-4384-891E-88E801DE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5ABC-44FD-4DC2-B7BA-D491E769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9EE34E-2C92-4E1D-8935-0A3A54A3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67C63-827E-40D8-8392-06219EC7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FFA54-CC38-4042-88A2-0B78CF53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59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3880B-CC31-4AD6-BDB2-3928AFA8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489F8-7BDE-423A-88F0-CF590ED0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AD206-A648-472F-BE7A-6BE14CB7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98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9965-63C6-4FB0-ACC1-74ACFCD9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FEC40-FD01-41A6-9F86-25F0445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FF616-1DFB-412E-8E77-3FF7F27E5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F8E77-BF57-43CF-ABB2-2DAF4AE7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98D19-C2EE-496F-B910-1066F820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4FEAE-D29B-4265-9FD1-8386A9C4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9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FD70-22C9-427F-A567-1DAC9A9D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96E08-1011-4F56-861F-8D80AC613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1C6A4-3A6D-476C-994E-071653DC2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8CA82-FE87-4E0B-B99F-9303CCD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A19D0-5317-49E6-8C97-D8055CE8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0E7CF2-9714-42B6-A621-62B82D5A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2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795926-C648-4606-A630-F09F6BDE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BB4C9-FEAA-4EC8-A124-76F9093CE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15BF2-029F-4B47-BDE4-F1BE483FC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7114F-0417-4C26-BCC1-3D876EFC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70A28-3924-4BF8-ACBE-178F4F4AF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3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A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05274" y="749753"/>
            <a:ext cx="3006108" cy="2794436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6392936" y="2666519"/>
            <a:ext cx="1212850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♡</a:t>
            </a:r>
            <a:endParaRPr lang="ko-KR" altLang="en-US" sz="1050" dirty="0">
              <a:solidFill>
                <a:prstClr val="black">
                  <a:alpha val="21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321868-F53A-477C-BDD0-9E8D34FF8DBF}"/>
              </a:ext>
            </a:extLst>
          </p:cNvPr>
          <p:cNvGrpSpPr/>
          <p:nvPr/>
        </p:nvGrpSpPr>
        <p:grpSpPr>
          <a:xfrm>
            <a:off x="2166410" y="6108247"/>
            <a:ext cx="8083835" cy="646331"/>
            <a:chOff x="1150752" y="6108247"/>
            <a:chExt cx="8083835" cy="646331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09043781-C364-48B8-A48D-66E6513D94CB}"/>
                </a:ext>
              </a:extLst>
            </p:cNvPr>
            <p:cNvSpPr txBox="1"/>
            <p:nvPr/>
          </p:nvSpPr>
          <p:spPr>
            <a:xfrm>
              <a:off x="1150752" y="6108247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3600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여행가조</a:t>
              </a:r>
              <a:endParaRPr lang="en-US" altLang="ko-KR" sz="3600" kern="0" dirty="0">
                <a:ln w="19050">
                  <a:noFill/>
                </a:ln>
                <a:solidFill>
                  <a:srgbClr val="F0F0F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BC3A98A-5027-4648-A8A4-C1AC90BF5E78}"/>
                </a:ext>
              </a:extLst>
            </p:cNvPr>
            <p:cNvSpPr txBox="1"/>
            <p:nvPr/>
          </p:nvSpPr>
          <p:spPr>
            <a:xfrm>
              <a:off x="3138587" y="633541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권우영</a:t>
              </a:r>
              <a:r>
                <a:rPr lang="en-US" altLang="ko-KR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, </a:t>
              </a:r>
              <a:r>
                <a:rPr lang="ko-KR" altLang="en-US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이주영</a:t>
              </a:r>
              <a:r>
                <a:rPr lang="en-US" altLang="ko-KR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, </a:t>
              </a:r>
              <a:r>
                <a:rPr lang="ko-KR" altLang="en-US" kern="0" dirty="0">
                  <a:ln w="19050">
                    <a:noFill/>
                  </a:ln>
                  <a:solidFill>
                    <a:srgbClr val="F0F0F0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정민화</a:t>
              </a:r>
              <a:endParaRPr lang="en-US" altLang="ko-KR" kern="0" dirty="0">
                <a:ln w="19050">
                  <a:noFill/>
                </a:ln>
                <a:solidFill>
                  <a:srgbClr val="F0F0F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8B050E4-2BE3-4943-BCAF-F82C0020930D}"/>
              </a:ext>
            </a:extLst>
          </p:cNvPr>
          <p:cNvSpPr txBox="1"/>
          <p:nvPr/>
        </p:nvSpPr>
        <p:spPr>
          <a:xfrm>
            <a:off x="2804382" y="3832677"/>
            <a:ext cx="70826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관광거점도시의</a:t>
            </a:r>
            <a:endParaRPr lang="en-US" altLang="ko-KR" sz="4400" kern="0" dirty="0">
              <a:ln w="19050">
                <a:noFill/>
              </a:ln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교통</a:t>
            </a:r>
            <a:r>
              <a:rPr lang="en-US" altLang="ko-KR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, </a:t>
            </a:r>
            <a:r>
              <a:rPr lang="ko-KR" altLang="en-US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문화</a:t>
            </a:r>
            <a:r>
              <a:rPr lang="en-US" altLang="ko-KR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, </a:t>
            </a:r>
            <a:r>
              <a:rPr lang="ko-KR" altLang="en-US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통신 데이터 분석</a:t>
            </a:r>
            <a:endParaRPr lang="en-US" altLang="ko-KR" sz="4400" kern="0" dirty="0">
              <a:ln w="19050">
                <a:noFill/>
              </a:ln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17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8E90853-8F5E-45B3-A753-C91135D9A495}"/>
              </a:ext>
            </a:extLst>
          </p:cNvPr>
          <p:cNvGrpSpPr/>
          <p:nvPr/>
        </p:nvGrpSpPr>
        <p:grpSpPr>
          <a:xfrm>
            <a:off x="242953" y="1533937"/>
            <a:ext cx="11678008" cy="1485782"/>
            <a:chOff x="242953" y="1533937"/>
            <a:chExt cx="11678008" cy="148578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F30AFE1-24C7-4299-9207-5427E5B460A8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10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편의시설 분석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B628B53-DEA0-433F-A93A-53F34E4DD7FD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047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총 편의시설 수 자체는 전주가 많았습니다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하지만 여행객이 하루 더 묵을 수 있는 숙박시설은 강릉이 제일 많았습니다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목포는 시설 수를 비롯하여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전반적인 편의 시설 부족을 확인할 수 있었습니다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</a:t>
              </a: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5FF1BA16-13CC-44B0-B3B3-CEEBE048E388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지역별 시설 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7071C5BA-E9C4-427F-A807-3252764F8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9" r="4487" b="4374"/>
          <a:stretch/>
        </p:blipFill>
        <p:spPr>
          <a:xfrm>
            <a:off x="906453" y="3429000"/>
            <a:ext cx="2859977" cy="281432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D09D87B-E03A-4EF0-B151-6525F135C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9" b="4623"/>
          <a:stretch/>
        </p:blipFill>
        <p:spPr>
          <a:xfrm>
            <a:off x="4093847" y="3429000"/>
            <a:ext cx="3150682" cy="281432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D45D232-3AFD-469A-81BD-9A2213C88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99" b="9776"/>
          <a:stretch/>
        </p:blipFill>
        <p:spPr>
          <a:xfrm>
            <a:off x="7571946" y="3429000"/>
            <a:ext cx="3403218" cy="2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89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kern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분석 결과 종합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1766598-4E21-48BE-BE40-5591641BDC9D}"/>
              </a:ext>
            </a:extLst>
          </p:cNvPr>
          <p:cNvGrpSpPr/>
          <p:nvPr/>
        </p:nvGrpSpPr>
        <p:grpSpPr>
          <a:xfrm>
            <a:off x="242953" y="1533937"/>
            <a:ext cx="11678008" cy="1804331"/>
            <a:chOff x="242953" y="1533937"/>
            <a:chExt cx="11678008" cy="180433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CB17300-4507-4C92-ADDE-4635B40CC7E4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10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7302918-7F5C-431C-B3BA-5C499A143221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366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강릉은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1, 5, 8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 휴가철과 여행이 많은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5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월에 방문객이 많았다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강릉은 많은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숙박시설을 바탕으로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관광객이 쉽게 머무를 수 있는 환경을 조성했습니다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전체 편의 시설 수는 전주에 비해서 부족하지만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교통시설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숙박시설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관광지 시설은 다른 도시에 비해서 유의미하게 많이 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7CD345FC-A110-4C54-A646-E02CF7DCD46B}"/>
              </a:ext>
            </a:extLst>
          </p:cNvPr>
          <p:cNvGrpSpPr/>
          <p:nvPr/>
        </p:nvGrpSpPr>
        <p:grpSpPr>
          <a:xfrm>
            <a:off x="249309" y="3430609"/>
            <a:ext cx="11678008" cy="1167233"/>
            <a:chOff x="242953" y="1533937"/>
            <a:chExt cx="11678008" cy="1167233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7843EC8-CC37-4550-A6EE-0A200C09CEF4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10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 startAt="2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E84281E-9F81-4D08-B775-5A113A477C99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72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전주은 전주 국제 영화제의 영향으로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5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월에 방문객이 많았습니다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 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전체 편의 시설 수는 많지만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대부분의 시설이 카페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식당으로 이루어져 있어서 숙박시설이 부족한 편입니다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441D4E8-8C08-401F-9695-0FC91A7F1671}"/>
              </a:ext>
            </a:extLst>
          </p:cNvPr>
          <p:cNvGrpSpPr/>
          <p:nvPr/>
        </p:nvGrpSpPr>
        <p:grpSpPr>
          <a:xfrm>
            <a:off x="255665" y="4790071"/>
            <a:ext cx="11678008" cy="1485782"/>
            <a:chOff x="242953" y="1533937"/>
            <a:chExt cx="11678008" cy="1485782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C226466-352C-4580-92FC-1F883FDC6615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10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 startAt="3"/>
              </a:pPr>
              <a:r>
                <a:rPr lang="ko-KR" altLang="en-US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목포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97CCCB3-21DC-4F64-9481-8DE8DFBA280B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047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다른 도시에 비해서 관광객의 수가 적은 편이지만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5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월에 관광객 수가 제일 많습니다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교통편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편의 시설 수 역시 다른 도시에 비해서 많이 부족합니다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반 정도의 관광객이 목포에서 머무르지 않고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24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시간 내에 목포를 빠져나갑니다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07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인사이트 도출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1856A8-EBF9-4B30-8BF2-9205B66ED726}"/>
              </a:ext>
            </a:extLst>
          </p:cNvPr>
          <p:cNvSpPr txBox="1"/>
          <p:nvPr/>
        </p:nvSpPr>
        <p:spPr>
          <a:xfrm>
            <a:off x="480858" y="2108383"/>
            <a:ext cx="10206192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다양한 데이터 분석을 통해서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지정된 관광거점도시들의 부족한 편의시설들을 확인할 수 있었습니다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우선은 각 지역에 방문했을 때 처음 마주하는 교통시설이 부족한 도시일 수록 관광객의 수가 적다는 관계를 빠르게 파악할 수 있었습니다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특정시간대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즉 집으로 돌아가고자 느끼는 시간대에 유동인구가 많은 도시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24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시간 이내로 도시를 빠져나가는 사람이 많은 도시일 수록 숙박시설이 적었습니다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이는 현재 강릉을 제외한 관광거점도시들이 숙박이나 관광객을 머무르게 하기보다는 도시로 방문하도록 유도하는 경향이 강하다는 것을 의미한다고 생각합니다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이후 코로나 시대를 빠져나간다고 가정하면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현재 전주와 목포는 숙박시설의 충당할 필요성이 있으며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강릉은 상대적으로 부족한 쇼핑시설이 추가적으로 있다면 부족한 시설들을 충당할 수 있다고 생각합니다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10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A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05274" y="749753"/>
            <a:ext cx="3006108" cy="2794436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6392936" y="2666519"/>
            <a:ext cx="1212850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♡</a:t>
            </a:r>
            <a:endParaRPr lang="ko-KR" altLang="en-US" sz="1050" dirty="0">
              <a:solidFill>
                <a:prstClr val="black">
                  <a:alpha val="21000"/>
                </a:prst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8B050E4-2BE3-4943-BCAF-F82C0020930D}"/>
              </a:ext>
            </a:extLst>
          </p:cNvPr>
          <p:cNvSpPr txBox="1"/>
          <p:nvPr/>
        </p:nvSpPr>
        <p:spPr>
          <a:xfrm>
            <a:off x="2804382" y="3832677"/>
            <a:ext cx="70826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감사합니다</a:t>
            </a:r>
            <a:r>
              <a:rPr lang="en-US" altLang="ko-KR" sz="44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305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8552" y="5236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INDEX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3FCF95-3A11-48E2-B302-8C02F4188D34}"/>
              </a:ext>
            </a:extLst>
          </p:cNvPr>
          <p:cNvSpPr txBox="1"/>
          <p:nvPr/>
        </p:nvSpPr>
        <p:spPr>
          <a:xfrm>
            <a:off x="268770" y="1843872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2F8DB7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1. </a:t>
            </a:r>
            <a:r>
              <a:rPr lang="ko-KR" altLang="en-US" sz="3200" kern="0" dirty="0">
                <a:ln w="19050">
                  <a:noFill/>
                </a:ln>
                <a:solidFill>
                  <a:srgbClr val="2F8DB7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주제소개 및 분담</a:t>
            </a:r>
            <a:endParaRPr lang="ko-KR" altLang="en-US" sz="4400" kern="0" dirty="0">
              <a:solidFill>
                <a:srgbClr val="2F8DB7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263DB3-2BD9-4CF3-8C26-EEC99347B4C6}"/>
              </a:ext>
            </a:extLst>
          </p:cNvPr>
          <p:cNvSpPr txBox="1"/>
          <p:nvPr/>
        </p:nvSpPr>
        <p:spPr>
          <a:xfrm>
            <a:off x="596648" y="2767797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2. </a:t>
            </a:r>
            <a:r>
              <a:rPr lang="ko-KR" altLang="en-US" sz="3200" kern="0" dirty="0">
                <a:ln w="19050">
                  <a:noFill/>
                </a:ln>
                <a:solidFill>
                  <a:srgbClr val="55ACD3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데이터 설명</a:t>
            </a:r>
            <a:endParaRPr lang="ko-KR" altLang="en-US" sz="4400" kern="0" dirty="0">
              <a:solidFill>
                <a:srgbClr val="55ACD3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432268C-243D-419E-B10B-794B303B738F}"/>
              </a:ext>
            </a:extLst>
          </p:cNvPr>
          <p:cNvSpPr txBox="1"/>
          <p:nvPr/>
        </p:nvSpPr>
        <p:spPr>
          <a:xfrm>
            <a:off x="924526" y="3691722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85C3DF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3. </a:t>
            </a:r>
            <a:r>
              <a:rPr lang="ko-KR" altLang="en-US" sz="3200" kern="0" dirty="0">
                <a:ln w="19050">
                  <a:noFill/>
                </a:ln>
                <a:solidFill>
                  <a:srgbClr val="85C3DF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</a:t>
            </a:r>
            <a:endParaRPr lang="ko-KR" altLang="en-US" sz="4400" kern="0" dirty="0">
              <a:solidFill>
                <a:srgbClr val="85C3DF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F3AD06D-1C5E-4297-A95D-E52358C1869A}"/>
              </a:ext>
            </a:extLst>
          </p:cNvPr>
          <p:cNvSpPr txBox="1"/>
          <p:nvPr/>
        </p:nvSpPr>
        <p:spPr>
          <a:xfrm>
            <a:off x="1252404" y="4615647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A1D1E7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4. </a:t>
            </a:r>
            <a:r>
              <a:rPr lang="ko-KR" altLang="en-US" sz="3200" kern="0" dirty="0">
                <a:ln w="19050">
                  <a:noFill/>
                </a:ln>
                <a:solidFill>
                  <a:srgbClr val="A1D1E7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분석결과</a:t>
            </a:r>
            <a:endParaRPr lang="ko-KR" altLang="en-US" sz="4400" kern="0" dirty="0">
              <a:solidFill>
                <a:srgbClr val="A1D1E7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4691633-8314-464E-84BE-EF9CEC7F2E76}"/>
              </a:ext>
            </a:extLst>
          </p:cNvPr>
          <p:cNvSpPr txBox="1"/>
          <p:nvPr/>
        </p:nvSpPr>
        <p:spPr>
          <a:xfrm>
            <a:off x="1580282" y="5539572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n w="19050">
                  <a:noFill/>
                </a:ln>
                <a:solidFill>
                  <a:srgbClr val="CEE7F2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5. </a:t>
            </a:r>
            <a:r>
              <a:rPr lang="ko-KR" altLang="en-US" sz="3200" kern="0" dirty="0">
                <a:ln w="19050">
                  <a:noFill/>
                </a:ln>
                <a:solidFill>
                  <a:srgbClr val="CEE7F2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인사이트 도출</a:t>
            </a:r>
            <a:endParaRPr lang="ko-KR" altLang="en-US" sz="4400" kern="0" dirty="0">
              <a:solidFill>
                <a:srgbClr val="CEE7F2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63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 소개 및 분담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255707E-AF47-45F4-A8B7-4B7F5B5C97DC}"/>
              </a:ext>
            </a:extLst>
          </p:cNvPr>
          <p:cNvSpPr txBox="1"/>
          <p:nvPr/>
        </p:nvSpPr>
        <p:spPr>
          <a:xfrm>
            <a:off x="275118" y="2199823"/>
            <a:ext cx="8131147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2019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년에 지정된 관광거점도시들 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3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곳의 인구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시설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교통량을 분석입니다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분석을 통해서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각 도시에게 필요한 시설물과 홍보전략을 모색하고 인사이트를 도출합니다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9C716-1A63-4119-8B0A-DFB0720AE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529" y="2048091"/>
            <a:ext cx="3010391" cy="1302742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0917F5EE-27B3-4149-9871-D11DB8188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176" y="3405926"/>
            <a:ext cx="3070327" cy="139560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B2C0A57-968C-4A27-84B3-DB04A385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176" y="4852467"/>
            <a:ext cx="3017744" cy="130274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35507989-85AD-4E31-8D4E-BFF75C2C893F}"/>
              </a:ext>
            </a:extLst>
          </p:cNvPr>
          <p:cNvSpPr txBox="1"/>
          <p:nvPr/>
        </p:nvSpPr>
        <p:spPr>
          <a:xfrm>
            <a:off x="28034" y="1719444"/>
            <a:ext cx="6167436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en-US" altLang="ko-KR" sz="2200" dirty="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2200" dirty="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주제</a:t>
            </a:r>
            <a:endParaRPr lang="en-US" altLang="ko-KR" sz="2200" dirty="0">
              <a:solidFill>
                <a:schemeClr val="dk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F37B432-21A2-4DDB-8150-23C791FC974E}"/>
              </a:ext>
            </a:extLst>
          </p:cNvPr>
          <p:cNvSpPr txBox="1"/>
          <p:nvPr/>
        </p:nvSpPr>
        <p:spPr>
          <a:xfrm>
            <a:off x="23854" y="3074314"/>
            <a:ext cx="6167436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en-US" altLang="ko-KR" sz="2200" dirty="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2200" dirty="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분석 방향</a:t>
            </a:r>
            <a:endParaRPr lang="en-US" altLang="ko-KR" sz="2200" dirty="0">
              <a:solidFill>
                <a:schemeClr val="dk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D94FA2-0292-4BD4-8151-A33C2DB32111}"/>
              </a:ext>
            </a:extLst>
          </p:cNvPr>
          <p:cNvSpPr txBox="1"/>
          <p:nvPr/>
        </p:nvSpPr>
        <p:spPr>
          <a:xfrm>
            <a:off x="275118" y="3540873"/>
            <a:ext cx="8131147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데이터 분석을 통해서 기존의 활성화 된 도시들의 특장점을 합니다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한가지 중심의 데이터보다는 다양한 데이터를 결합해서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다양한 상관관계를 찾는 방향으로 분석을 진행했습니다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Malgun Gothic"/>
                <a:sym typeface="Malgun Gothic"/>
              </a:rPr>
              <a:t>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B99748E-DF78-4F9B-9845-D47FDFE244A6}"/>
              </a:ext>
            </a:extLst>
          </p:cNvPr>
          <p:cNvSpPr txBox="1"/>
          <p:nvPr/>
        </p:nvSpPr>
        <p:spPr>
          <a:xfrm>
            <a:off x="398845" y="5331142"/>
            <a:ext cx="6167436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권우영</a:t>
            </a:r>
            <a:endParaRPr lang="en-US" altLang="ko-KR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sym typeface="Malgun Gothic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이주영</a:t>
            </a:r>
            <a:endParaRPr lang="en-US" altLang="ko-KR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sym typeface="Malgun Gothic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Malgun Gothic"/>
              </a:rPr>
              <a:t>정민화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6B319B6-18B1-4940-9D7F-52ABDFE2EF9C}"/>
              </a:ext>
            </a:extLst>
          </p:cNvPr>
          <p:cNvSpPr txBox="1"/>
          <p:nvPr/>
        </p:nvSpPr>
        <p:spPr>
          <a:xfrm>
            <a:off x="20701" y="4822078"/>
            <a:ext cx="6167436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en-US" altLang="ko-KR" sz="220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2200" dirty="0">
                <a:solidFill>
                  <a:schemeClr val="dk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Malgun Gothic"/>
                <a:sym typeface="Malgun Gothic"/>
              </a:rPr>
              <a:t>역할분담</a:t>
            </a:r>
            <a:endParaRPr lang="en-US" altLang="ko-KR" sz="2200" dirty="0">
              <a:solidFill>
                <a:schemeClr val="dk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83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kern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데이터 설명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FFC5784-DD63-4DC5-B632-A866B50C457E}"/>
              </a:ext>
            </a:extLst>
          </p:cNvPr>
          <p:cNvSpPr txBox="1"/>
          <p:nvPr/>
        </p:nvSpPr>
        <p:spPr>
          <a:xfrm>
            <a:off x="242953" y="1533937"/>
            <a:ext cx="11463234" cy="5161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KORAIL)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플랫폼통합경진대회 데이터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(273MB)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고객 </a:t>
            </a:r>
            <a:r>
              <a:rPr lang="ko-KR" altLang="en-US" i="0" u="none" strike="noStrike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특성별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 철도서비스 이용정보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강릉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목포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전주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)2019 , 2020, 2021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역별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i="0" u="none" strike="noStrike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승하차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 실적 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2018, 2019, 2020, 2021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endParaRPr lang="ko-KR" altLang="en-US" i="0" u="none" strike="noStrike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KT)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플랫폼통합경진대회 데이터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(468MB)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강릉시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시군구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일별관광객수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시간대별 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24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시간이후이동비율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외지인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목포시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시군구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일별관광객수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시간대별 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24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시간이후이동비율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외지인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)</a:t>
            </a:r>
            <a:endParaRPr lang="ko-KR" altLang="en-US" i="0" u="none" strike="noStrike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Arial"/>
              <a:sym typeface="Arial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전주시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시군구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_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일별관광객수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시간대별 관광객수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24</a:t>
            </a:r>
            <a:r>
              <a:rPr lang="ko-KR" altLang="en-US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시간이후이동비율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외지인</a:t>
            </a:r>
            <a:r>
              <a: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endParaRPr lang="ko-KR" altLang="en-US" i="0" u="none" strike="noStrike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ko-KR" altLang="en-US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한국문화정보원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)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플랫폼통합경진대회 데이터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(580MB)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국내 지역별 문화향유를 위한 대중교통 시설 데이터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관광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문화시설 및 편의시설 분석을 위한 데이터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 err="1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드라이브쓰루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 비율 분석을 위한 데이터</a:t>
            </a: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None/>
            </a:pPr>
            <a:endParaRPr lang="ko-KR" altLang="en-US" i="0" u="none" strike="noStrike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ko-KR" altLang="en-US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축제 데이터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(102KB)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914400" lvl="1" indent="-3174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Char char="•"/>
            </a:pP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지역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위치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축제이름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시작일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종료일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축제방문자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예산</a:t>
            </a:r>
            <a:r>
              <a: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rPr>
              <a:t>, 2019, 2020, 2021</a:t>
            </a:r>
            <a:endParaRPr lang="ko-KR" altLang="en-US" i="0" u="none" strike="noStrike" dirty="0">
              <a:solidFill>
                <a:schemeClr val="dk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42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</a:t>
            </a:r>
            <a:r>
              <a:rPr lang="ko-KR" altLang="en-US" sz="3200" kern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분석 </a:t>
            </a:r>
            <a:r>
              <a:rPr lang="ko-KR" altLang="en-US" sz="2000" kern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하차 승객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2845E4-B576-4CB3-A4BA-177316AA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28" y="2880080"/>
            <a:ext cx="10049684" cy="348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45556A4-882C-4E33-97A7-9C0EEF0E7CCC}"/>
              </a:ext>
            </a:extLst>
          </p:cNvPr>
          <p:cNvGrpSpPr/>
          <p:nvPr/>
        </p:nvGrpSpPr>
        <p:grpSpPr>
          <a:xfrm>
            <a:off x="242953" y="1533937"/>
            <a:ext cx="11678008" cy="2441428"/>
            <a:chOff x="242953" y="1533937"/>
            <a:chExt cx="11678008" cy="2441428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E18D7AD-0C00-41EE-B15F-562B3081AC0C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10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Arial"/>
                <a:buAutoNum type="arabicPeriod"/>
              </a:pPr>
              <a:r>
                <a:rPr lang="ko-KR" altLang="en-US" dirty="0" err="1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년도별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월별 승객 하차 수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6BB68C6-5482-49CC-B93B-65C04DE3F16F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2003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2019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년이 비해서 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2020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년 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2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월부터 코로나의 영향으로 하차 승객수가 줄어든 것을 확인할 수 있습니다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5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8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월에 각각 유의미하게 하차 승객수가 많은 것을 확인할 수 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endParaRPr lang="en-US" altLang="ko-KR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29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하차 승객 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12" name="Google Shape;102;p20">
            <a:extLst>
              <a:ext uri="{FF2B5EF4-FFF2-40B4-BE49-F238E27FC236}">
                <a16:creationId xmlns:a16="http://schemas.microsoft.com/office/drawing/2014/main" id="{5AAABB9F-B431-4756-89C9-E91A66CD2B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02" y="3098888"/>
            <a:ext cx="11091182" cy="370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4C00F08-29ED-47BA-BE2C-6BC03983327A}"/>
              </a:ext>
            </a:extLst>
          </p:cNvPr>
          <p:cNvGrpSpPr/>
          <p:nvPr/>
        </p:nvGrpSpPr>
        <p:grpSpPr>
          <a:xfrm>
            <a:off x="242953" y="1533937"/>
            <a:ext cx="11678008" cy="2441428"/>
            <a:chOff x="242953" y="1533937"/>
            <a:chExt cx="11678008" cy="244142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7EF903-0EB5-4BD4-A214-2D55A2A1F1DA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10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 startAt="2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지역별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월별 승객 하차 수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318ED38-376E-4EC2-BAB3-610997E39B98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2003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목포가 관광도시들 중 가장 적은 하차 인원을 가지고 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전주는 </a:t>
              </a:r>
              <a:r>
                <a:rPr lang="ko-KR" altLang="en-US" b="1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 국제 영화제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가 개최되는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5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월에 유의미하게 하차 승객수가 높다는 것을 알 수 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강릉은 </a:t>
              </a:r>
              <a:r>
                <a:rPr lang="ko-KR" altLang="en-US" b="1" dirty="0">
                  <a:solidFill>
                    <a:srgbClr val="55ACD3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휴가철과 가정의 달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인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1, 5, 8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월이 하차 승객수가 높다는 것을 확인할 수 있습니다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3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교통 시설 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4C00F08-29ED-47BA-BE2C-6BC03983327A}"/>
              </a:ext>
            </a:extLst>
          </p:cNvPr>
          <p:cNvGrpSpPr/>
          <p:nvPr/>
        </p:nvGrpSpPr>
        <p:grpSpPr>
          <a:xfrm>
            <a:off x="242953" y="1533937"/>
            <a:ext cx="11678008" cy="1804331"/>
            <a:chOff x="242953" y="1533937"/>
            <a:chExt cx="11678008" cy="1804331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7EF903-0EB5-4BD4-A214-2D55A2A1F1DA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10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지역별 대중교통 분석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318ED38-376E-4EC2-BAB3-610997E39B98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366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관광도시 중 강릉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목포 순으로  대중교통 시설이 많다는 것을 확인할 수 있었습니다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목포의 역 이용률이 낮다는 원인이 역을 중심으로 한 대중교통 시설의 부족으로 파악할 수 있었습니다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en-US" altLang="ko-KR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</a:pP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11C968-2DD8-4F2F-AAB3-0BAA67CAD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7"/>
          <a:stretch/>
        </p:blipFill>
        <p:spPr bwMode="auto">
          <a:xfrm>
            <a:off x="1872251" y="3137638"/>
            <a:ext cx="7999879" cy="338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60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분석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유동인구 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97C6CF2-5E6A-4408-BE93-C3AB12141B86}"/>
              </a:ext>
            </a:extLst>
          </p:cNvPr>
          <p:cNvGrpSpPr/>
          <p:nvPr/>
        </p:nvGrpSpPr>
        <p:grpSpPr>
          <a:xfrm>
            <a:off x="242953" y="1533937"/>
            <a:ext cx="11678008" cy="1485782"/>
            <a:chOff x="242953" y="1533937"/>
            <a:chExt cx="11678008" cy="1485782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9500A2B-6F0C-4D51-9828-41595D31CF2C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10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유동인구 분석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5D85D6D-4CC9-47E6-8F60-AF48A211DEA8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047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각 </a:t>
              </a:r>
              <a:r>
                <a:rPr lang="ko-KR" altLang="en-US" i="0" u="none" strike="noStrike" dirty="0" err="1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도시별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시간대 </a:t>
              </a:r>
              <a:r>
                <a:rPr lang="ko-KR" altLang="en-US" i="0" u="none" strike="noStrike" dirty="0" err="1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유동량을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분석했을 때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전주와 목포는 저녁시간대인 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20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시 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~ 22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시 사이에 유동인구가 높은 반면에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강릉은 유의미하게 줄어드는 것을 확인할 수 있습니다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유동인구가 도시 내 에서 움직이는지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도시를 떠나는지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 확인할 필요성이 있습니다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EAA5B86D-CA29-4120-BD30-74559508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6" y="3177540"/>
            <a:ext cx="3939912" cy="28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>
            <a:extLst>
              <a:ext uri="{FF2B5EF4-FFF2-40B4-BE49-F238E27FC236}">
                <a16:creationId xmlns:a16="http://schemas.microsoft.com/office/drawing/2014/main" id="{A680E213-1D9C-48A1-B112-85DC503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12" y="3219321"/>
            <a:ext cx="3847810" cy="28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>
            <a:extLst>
              <a:ext uri="{FF2B5EF4-FFF2-40B4-BE49-F238E27FC236}">
                <a16:creationId xmlns:a16="http://schemas.microsoft.com/office/drawing/2014/main" id="{81039B0A-01DB-45D0-8316-22AAED54D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770" y="3219321"/>
            <a:ext cx="3997983" cy="287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41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5AAED4"/>
                </a:gs>
                <a:gs pos="70000">
                  <a:srgbClr val="6DB8D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15276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주제별 </a:t>
            </a:r>
            <a:r>
              <a:rPr lang="ko-KR" altLang="en-US" sz="3200" kern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분석 </a:t>
            </a:r>
            <a:r>
              <a:rPr lang="ko-KR" altLang="en-US" sz="2000" kern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유동인구 </a:t>
            </a:r>
            <a:r>
              <a:rPr lang="ko-KR" altLang="en-US" sz="2000" kern="0" dirty="0">
                <a:ln w="19050">
                  <a:noFill/>
                </a:ln>
                <a:solidFill>
                  <a:srgbClr val="FCF3E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분석</a:t>
            </a:r>
            <a:endParaRPr lang="ko-KR" altLang="en-US" sz="4400" kern="0" dirty="0">
              <a:solidFill>
                <a:srgbClr val="FCF3E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4B1694D6-CE02-4342-B2A6-FBD3C0242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91" y="3767269"/>
            <a:ext cx="2682695" cy="290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3">
            <a:extLst>
              <a:ext uri="{FF2B5EF4-FFF2-40B4-BE49-F238E27FC236}">
                <a16:creationId xmlns:a16="http://schemas.microsoft.com/office/drawing/2014/main" id="{B623787B-DB28-4422-8473-619D543D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5" y="3429000"/>
            <a:ext cx="2969685" cy="323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>
            <a:extLst>
              <a:ext uri="{FF2B5EF4-FFF2-40B4-BE49-F238E27FC236}">
                <a16:creationId xmlns:a16="http://schemas.microsoft.com/office/drawing/2014/main" id="{7BBAF231-60E6-4BEB-A853-59E7A93F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87" y="3916888"/>
            <a:ext cx="305147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FAD89BA-4176-4AE9-A33E-F523022A17F8}"/>
              </a:ext>
            </a:extLst>
          </p:cNvPr>
          <p:cNvGrpSpPr/>
          <p:nvPr/>
        </p:nvGrpSpPr>
        <p:grpSpPr>
          <a:xfrm>
            <a:off x="242953" y="1533937"/>
            <a:ext cx="11678008" cy="1485782"/>
            <a:chOff x="242953" y="1533937"/>
            <a:chExt cx="11678008" cy="1485782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FBC977D-A70B-42ED-80F8-80E3768FB720}"/>
                </a:ext>
              </a:extLst>
            </p:cNvPr>
            <p:cNvSpPr txBox="1"/>
            <p:nvPr/>
          </p:nvSpPr>
          <p:spPr>
            <a:xfrm>
              <a:off x="242953" y="1533937"/>
              <a:ext cx="11463234" cy="410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 typeface="+mj-lt"/>
                <a:buAutoNum type="arabicPeriod" startAt="2"/>
              </a:pP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유동인구 분석</a:t>
              </a: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F6DA3DD-27B9-4C3F-B0F6-5629D882139A}"/>
                </a:ext>
              </a:extLst>
            </p:cNvPr>
            <p:cNvSpPr txBox="1"/>
            <p:nvPr/>
          </p:nvSpPr>
          <p:spPr>
            <a:xfrm>
              <a:off x="457727" y="1971740"/>
              <a:ext cx="11463234" cy="1047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강릉의 경우 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70.8%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의 인구가 강릉에서 강릉으로 움직이지만</a:t>
              </a:r>
              <a:r>
                <a:rPr lang="en-US" altLang="ko-KR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</a:t>
              </a:r>
              <a:r>
                <a:rPr lang="ko-KR" altLang="en-US" i="0" u="none" strike="noStrike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목포의 경우에는 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46.5%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가 목포를 빠져나갑니다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 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전주 역시 목포보다는 적지만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, 35.3%</a:t>
              </a:r>
              <a:r>
                <a:rPr lang="ko-KR" altLang="en-US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의 인구가 전주를 빠져나갑니다</a:t>
              </a:r>
              <a:r>
                <a:rPr lang="en-US" altLang="ko-KR" dirty="0">
                  <a:solidFill>
                    <a:schemeClr val="dk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  <a:cs typeface="Arial"/>
                  <a:sym typeface="Arial"/>
                </a:rPr>
                <a:t>.</a:t>
              </a:r>
            </a:p>
            <a:p>
              <a:pPr marL="4000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08108"/>
                <a:buFontTx/>
                <a:buChar char="-"/>
              </a:pPr>
              <a:endParaRPr lang="ko-KR" altLang="en-US" i="0" u="none" strike="noStrike" dirty="0">
                <a:solidFill>
                  <a:schemeClr val="dk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788323"/>
      </p:ext>
    </p:extLst>
  </p:cSld>
  <p:clrMapOvr>
    <a:masterClrMapping/>
  </p:clrMapOvr>
</p:sld>
</file>

<file path=ppt/theme/theme1.xml><?xml version="1.0" encoding="utf-8"?>
<a:theme xmlns:a="http://schemas.openxmlformats.org/drawingml/2006/main" name="4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724</Words>
  <Application>Microsoft Office PowerPoint</Application>
  <PresentationFormat>와이드스크린</PresentationFormat>
  <Paragraphs>88</Paragraphs>
  <Slides>13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210 콤퓨타세탁 B</vt:lpstr>
      <vt:lpstr>210 콤퓨타세탁 L</vt:lpstr>
      <vt:lpstr>맑은 고딕</vt:lpstr>
      <vt:lpstr>Arial</vt:lpstr>
      <vt:lpstr>41_Office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권우영</cp:lastModifiedBy>
  <cp:revision>26</cp:revision>
  <dcterms:created xsi:type="dcterms:W3CDTF">2021-09-15T05:55:31Z</dcterms:created>
  <dcterms:modified xsi:type="dcterms:W3CDTF">2021-12-11T05:04:51Z</dcterms:modified>
</cp:coreProperties>
</file>